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20"/>
  </p:notesMasterIdLst>
  <p:sldIdLst>
    <p:sldId id="256" r:id="rId2"/>
    <p:sldId id="319" r:id="rId3"/>
    <p:sldId id="359" r:id="rId4"/>
    <p:sldId id="737" r:id="rId5"/>
    <p:sldId id="760" r:id="rId6"/>
    <p:sldId id="470" r:id="rId7"/>
    <p:sldId id="475" r:id="rId8"/>
    <p:sldId id="743" r:id="rId9"/>
    <p:sldId id="754" r:id="rId10"/>
    <p:sldId id="755" r:id="rId11"/>
    <p:sldId id="756" r:id="rId12"/>
    <p:sldId id="757" r:id="rId13"/>
    <p:sldId id="758" r:id="rId14"/>
    <p:sldId id="759" r:id="rId15"/>
    <p:sldId id="761" r:id="rId16"/>
    <p:sldId id="346" r:id="rId17"/>
    <p:sldId id="357"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varScale="1">
        <p:scale>
          <a:sx n="63" d="100"/>
          <a:sy n="63" d="100"/>
        </p:scale>
        <p:origin x="780" y="9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055086-4508-46F8-B8AF-02CCFAFF4248}"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9D940C-3D17-4A1F-BD88-E903A58D79CD}" type="slidenum">
              <a:rPr lang="en-US" smtClean="0"/>
              <a:t>‹#›</a:t>
            </a:fld>
            <a:endParaRPr lang="en-US"/>
          </a:p>
        </p:txBody>
      </p:sp>
    </p:spTree>
    <p:extLst>
      <p:ext uri="{BB962C8B-B14F-4D97-AF65-F5344CB8AC3E}">
        <p14:creationId xmlns:p14="http://schemas.microsoft.com/office/powerpoint/2010/main" val="4109292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62261C21-AFE1-4982-9B88-5DBE5C41B38F}"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0EB44-58A0-4AB0-8437-B5CD93BECD8D}"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2261C21-AFE1-4982-9B88-5DBE5C41B38F}"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0EB44-58A0-4AB0-8437-B5CD93BECD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2261C21-AFE1-4982-9B88-5DBE5C41B38F}" type="datetimeFigureOut">
              <a:rPr lang="en-US" smtClean="0"/>
              <a:pPr/>
              <a:t>11/3/2023</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2540EB44-58A0-4AB0-8437-B5CD93BECD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2261C21-AFE1-4982-9B88-5DBE5C41B38F}"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0EB44-58A0-4AB0-8437-B5CD93BECD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2261C21-AFE1-4982-9B88-5DBE5C41B38F}" type="datetimeFigureOut">
              <a:rPr lang="en-US" smtClean="0"/>
              <a:pPr/>
              <a:t>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40EB44-58A0-4AB0-8437-B5CD93BECD8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2261C21-AFE1-4982-9B88-5DBE5C41B38F}" type="datetimeFigureOut">
              <a:rPr lang="en-US" smtClean="0"/>
              <a:pPr/>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40EB44-58A0-4AB0-8437-B5CD93BECD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2261C21-AFE1-4982-9B88-5DBE5C41B38F}" type="datetimeFigureOut">
              <a:rPr lang="en-US" smtClean="0"/>
              <a:pPr/>
              <a:t>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40EB44-58A0-4AB0-8437-B5CD93BECD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2261C21-AFE1-4982-9B88-5DBE5C41B38F}" type="datetimeFigureOut">
              <a:rPr lang="en-US" smtClean="0"/>
              <a:pPr/>
              <a:t>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40EB44-58A0-4AB0-8437-B5CD93BECD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61C21-AFE1-4982-9B88-5DBE5C41B38F}" type="datetimeFigureOut">
              <a:rPr lang="en-US" smtClean="0"/>
              <a:pPr/>
              <a:t>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40EB44-58A0-4AB0-8437-B5CD93BECD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2261C21-AFE1-4982-9B88-5DBE5C41B38F}" type="datetimeFigureOut">
              <a:rPr lang="en-US" smtClean="0"/>
              <a:pPr/>
              <a:t>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40EB44-58A0-4AB0-8437-B5CD93BECD8D}"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62261C21-AFE1-4982-9B88-5DBE5C41B38F}" type="datetimeFigureOut">
              <a:rPr lang="en-US" smtClean="0"/>
              <a:pPr/>
              <a:t>11/3/2023</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2540EB44-58A0-4AB0-8437-B5CD93BECD8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2261C21-AFE1-4982-9B88-5DBE5C41B38F}" type="datetimeFigureOut">
              <a:rPr lang="en-US" smtClean="0"/>
              <a:pPr/>
              <a:t>11/3/2023</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540EB44-58A0-4AB0-8437-B5CD93BECD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1800</a:t>
            </a:r>
          </a:p>
        </p:txBody>
      </p:sp>
      <p:sp>
        <p:nvSpPr>
          <p:cNvPr id="3" name="Subtitle 2"/>
          <p:cNvSpPr>
            <a:spLocks noGrp="1"/>
          </p:cNvSpPr>
          <p:nvPr>
            <p:ph type="subTitle" idx="1"/>
          </p:nvPr>
        </p:nvSpPr>
        <p:spPr/>
        <p:txBody>
          <a:bodyPr/>
          <a:lstStyle/>
          <a:p>
            <a:r>
              <a:rPr lang="en-US" dirty="0"/>
              <a:t>Week 11 </a:t>
            </a:r>
            <a:r>
              <a:rPr lang="en-US"/>
              <a:t>- Friday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Wacław Sierpiński | Set theory, Number theory, Fractals | Britannica">
            <a:extLst>
              <a:ext uri="{FF2B5EF4-FFF2-40B4-BE49-F238E27FC236}">
                <a16:creationId xmlns:a16="http://schemas.microsoft.com/office/drawing/2014/main" id="{3B501D2B-F2DE-44E7-85E5-C1C072E91E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3009901"/>
            <a:ext cx="3729990" cy="33909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8DB876A-D346-4454-937D-222C80A1924E}"/>
              </a:ext>
            </a:extLst>
          </p:cNvPr>
          <p:cNvSpPr>
            <a:spLocks noGrp="1"/>
          </p:cNvSpPr>
          <p:nvPr>
            <p:ph type="title"/>
          </p:nvPr>
        </p:nvSpPr>
        <p:spPr/>
        <p:txBody>
          <a:bodyPr/>
          <a:lstStyle/>
          <a:p>
            <a:r>
              <a:rPr lang="en-US" dirty="0" err="1"/>
              <a:t>Sierpinski</a:t>
            </a:r>
            <a:r>
              <a:rPr lang="en-US" dirty="0"/>
              <a:t> triangle</a:t>
            </a:r>
          </a:p>
        </p:txBody>
      </p:sp>
      <p:sp>
        <p:nvSpPr>
          <p:cNvPr id="3" name="Content Placeholder 2">
            <a:extLst>
              <a:ext uri="{FF2B5EF4-FFF2-40B4-BE49-F238E27FC236}">
                <a16:creationId xmlns:a16="http://schemas.microsoft.com/office/drawing/2014/main" id="{54CC4397-40DA-49E8-BAAF-467573E0A96B}"/>
              </a:ext>
            </a:extLst>
          </p:cNvPr>
          <p:cNvSpPr>
            <a:spLocks noGrp="1"/>
          </p:cNvSpPr>
          <p:nvPr>
            <p:ph idx="1"/>
          </p:nvPr>
        </p:nvSpPr>
        <p:spPr/>
        <p:txBody>
          <a:bodyPr/>
          <a:lstStyle/>
          <a:p>
            <a:r>
              <a:rPr lang="en-US" dirty="0"/>
              <a:t>The </a:t>
            </a:r>
            <a:r>
              <a:rPr lang="en-US" dirty="0" err="1"/>
              <a:t>Sierpinski</a:t>
            </a:r>
            <a:r>
              <a:rPr lang="en-US" dirty="0"/>
              <a:t> triangle draws a triangle with other smaller triangles inside of it</a:t>
            </a:r>
          </a:p>
          <a:p>
            <a:r>
              <a:rPr lang="en-US" dirty="0"/>
              <a:t>Here's a representation:</a:t>
            </a:r>
          </a:p>
        </p:txBody>
      </p:sp>
    </p:spTree>
    <p:extLst>
      <p:ext uri="{BB962C8B-B14F-4D97-AF65-F5344CB8AC3E}">
        <p14:creationId xmlns:p14="http://schemas.microsoft.com/office/powerpoint/2010/main" val="274878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81C1E-863E-4E3C-ADEA-4FEDAB1E5EF9}"/>
              </a:ext>
            </a:extLst>
          </p:cNvPr>
          <p:cNvSpPr>
            <a:spLocks noGrp="1"/>
          </p:cNvSpPr>
          <p:nvPr>
            <p:ph type="title"/>
          </p:nvPr>
        </p:nvSpPr>
        <p:spPr/>
        <p:txBody>
          <a:bodyPr/>
          <a:lstStyle/>
          <a:p>
            <a:r>
              <a:rPr lang="en-US" dirty="0"/>
              <a:t>Steps along the way</a:t>
            </a:r>
          </a:p>
        </p:txBody>
      </p:sp>
      <p:sp>
        <p:nvSpPr>
          <p:cNvPr id="3" name="Content Placeholder 2">
            <a:extLst>
              <a:ext uri="{FF2B5EF4-FFF2-40B4-BE49-F238E27FC236}">
                <a16:creationId xmlns:a16="http://schemas.microsoft.com/office/drawing/2014/main" id="{60B70077-E8B5-4E32-BF17-F740E7C1C091}"/>
              </a:ext>
            </a:extLst>
          </p:cNvPr>
          <p:cNvSpPr>
            <a:spLocks noGrp="1"/>
          </p:cNvSpPr>
          <p:nvPr>
            <p:ph idx="1"/>
          </p:nvPr>
        </p:nvSpPr>
        <p:spPr/>
        <p:txBody>
          <a:bodyPr/>
          <a:lstStyle/>
          <a:p>
            <a:r>
              <a:rPr lang="en-US" dirty="0"/>
              <a:t>To make a </a:t>
            </a:r>
            <a:r>
              <a:rPr lang="en-US" dirty="0" err="1"/>
              <a:t>Sierpinski</a:t>
            </a:r>
            <a:r>
              <a:rPr lang="en-US" dirty="0"/>
              <a:t> triangle, we need another function that finds the midpoint between two points</a:t>
            </a:r>
          </a:p>
          <a:p>
            <a:r>
              <a:rPr lang="en-US" dirty="0"/>
              <a:t>This function takes two points (both lists of two numbers) and makes a new point whose first value is the average of the first values from the original points and whose second value is the average of the second values from the original points</a:t>
            </a:r>
          </a:p>
        </p:txBody>
      </p:sp>
      <p:sp>
        <p:nvSpPr>
          <p:cNvPr id="4" name="Content Placeholder 2">
            <a:extLst>
              <a:ext uri="{FF2B5EF4-FFF2-40B4-BE49-F238E27FC236}">
                <a16:creationId xmlns:a16="http://schemas.microsoft.com/office/drawing/2014/main" id="{3F56B80C-D2B6-42DF-9E5D-DA3F7E3F77B9}"/>
              </a:ext>
            </a:extLst>
          </p:cNvPr>
          <p:cNvSpPr txBox="1">
            <a:spLocks/>
          </p:cNvSpPr>
          <p:nvPr/>
        </p:nvSpPr>
        <p:spPr>
          <a:xfrm>
            <a:off x="609600" y="5029200"/>
            <a:ext cx="10972800" cy="1371600"/>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p>
            <a:pPr marL="438912" indent="-320040">
              <a:buClr>
                <a:schemeClr val="accent1"/>
              </a:buClr>
              <a:buSzPct val="80000"/>
              <a:defRPr/>
            </a:pPr>
            <a:r>
              <a:rPr lang="en-US" sz="2800" b="1" dirty="0">
                <a:solidFill>
                  <a:schemeClr val="accent6"/>
                </a:solidFill>
                <a:latin typeface="Courier New" pitchFamily="49" charset="0"/>
                <a:cs typeface="Courier New" pitchFamily="49" charset="0"/>
              </a:rPr>
              <a:t>def </a:t>
            </a:r>
            <a:r>
              <a:rPr lang="en-US" sz="2800" b="1" dirty="0">
                <a:solidFill>
                  <a:schemeClr val="tx1"/>
                </a:solidFill>
                <a:latin typeface="Courier New" pitchFamily="49" charset="0"/>
                <a:cs typeface="Courier New" pitchFamily="49" charset="0"/>
              </a:rPr>
              <a:t>mid(p1, p2):</a:t>
            </a:r>
          </a:p>
          <a:p>
            <a:pPr marL="438912" indent="-320040">
              <a:buClr>
                <a:schemeClr val="accent1"/>
              </a:buClr>
              <a:buSzPct val="80000"/>
              <a:defRPr/>
            </a:pPr>
            <a:r>
              <a:rPr lang="en-US" sz="2800" b="1" dirty="0">
                <a:solidFill>
                  <a:schemeClr val="accent6"/>
                </a:solidFill>
                <a:latin typeface="Courier New" pitchFamily="49" charset="0"/>
                <a:cs typeface="Courier New" pitchFamily="49" charset="0"/>
              </a:rPr>
              <a:t>    return </a:t>
            </a:r>
            <a:r>
              <a:rPr lang="en-US" sz="2800" b="1" dirty="0">
                <a:solidFill>
                  <a:schemeClr val="tx1"/>
                </a:solidFill>
                <a:latin typeface="Courier New" pitchFamily="49" charset="0"/>
                <a:cs typeface="Courier New" pitchFamily="49" charset="0"/>
              </a:rPr>
              <a:t>((p1[0] + p2[0])/2, (p1[1] + p2[1])/2)</a:t>
            </a:r>
          </a:p>
        </p:txBody>
      </p:sp>
    </p:spTree>
    <p:extLst>
      <p:ext uri="{BB962C8B-B14F-4D97-AF65-F5344CB8AC3E}">
        <p14:creationId xmlns:p14="http://schemas.microsoft.com/office/powerpoint/2010/main" val="1103761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6E6A-CB42-4560-B6A1-0015D3A2F28F}"/>
              </a:ext>
            </a:extLst>
          </p:cNvPr>
          <p:cNvSpPr>
            <a:spLocks noGrp="1"/>
          </p:cNvSpPr>
          <p:nvPr>
            <p:ph type="title"/>
          </p:nvPr>
        </p:nvSpPr>
        <p:spPr/>
        <p:txBody>
          <a:bodyPr/>
          <a:lstStyle/>
          <a:p>
            <a:r>
              <a:rPr lang="en-US" dirty="0"/>
              <a:t>Recursion for </a:t>
            </a:r>
            <a:r>
              <a:rPr lang="en-US" dirty="0" err="1"/>
              <a:t>Sierpinski</a:t>
            </a:r>
            <a:endParaRPr lang="en-US" dirty="0"/>
          </a:p>
        </p:txBody>
      </p:sp>
      <p:sp>
        <p:nvSpPr>
          <p:cNvPr id="3" name="Content Placeholder 2">
            <a:extLst>
              <a:ext uri="{FF2B5EF4-FFF2-40B4-BE49-F238E27FC236}">
                <a16:creationId xmlns:a16="http://schemas.microsoft.com/office/drawing/2014/main" id="{1BF7CC86-D768-4F18-AFC3-4BFAAA478883}"/>
              </a:ext>
            </a:extLst>
          </p:cNvPr>
          <p:cNvSpPr>
            <a:spLocks noGrp="1"/>
          </p:cNvSpPr>
          <p:nvPr>
            <p:ph idx="1"/>
          </p:nvPr>
        </p:nvSpPr>
        <p:spPr/>
        <p:txBody>
          <a:bodyPr>
            <a:normAutofit fontScale="92500" lnSpcReduction="10000"/>
          </a:bodyPr>
          <a:lstStyle/>
          <a:p>
            <a:r>
              <a:rPr lang="en-US" dirty="0"/>
              <a:t>We will use a recursive depth that keeps getting smaller until we decide to stop drawing triangles</a:t>
            </a:r>
          </a:p>
          <a:p>
            <a:r>
              <a:rPr lang="en-US" dirty="0"/>
              <a:t>Base case (Depth is 0):</a:t>
            </a:r>
          </a:p>
          <a:p>
            <a:pPr lvl="1"/>
            <a:r>
              <a:rPr lang="en-US" dirty="0"/>
              <a:t>Draw a triangle with the given corner points</a:t>
            </a:r>
          </a:p>
          <a:p>
            <a:r>
              <a:rPr lang="en-US" dirty="0"/>
              <a:t>Recursive case (Depth &gt; 0):</a:t>
            </a:r>
          </a:p>
          <a:p>
            <a:pPr lvl="1"/>
            <a:r>
              <a:rPr lang="en-US" dirty="0"/>
              <a:t>Make a </a:t>
            </a:r>
            <a:r>
              <a:rPr lang="en-US" dirty="0" err="1"/>
              <a:t>Sierpinski</a:t>
            </a:r>
            <a:r>
              <a:rPr lang="en-US" dirty="0"/>
              <a:t> triangle at point 1, the midpoint of point 1 and point 2, and the midpoint of point 1 and point 3, at a depth one level lower</a:t>
            </a:r>
          </a:p>
          <a:p>
            <a:pPr lvl="1"/>
            <a:r>
              <a:rPr lang="en-US" dirty="0"/>
              <a:t>Make a </a:t>
            </a:r>
            <a:r>
              <a:rPr lang="en-US" dirty="0" err="1"/>
              <a:t>Sierpinski</a:t>
            </a:r>
            <a:r>
              <a:rPr lang="en-US" dirty="0"/>
              <a:t> triangle at point 2, the midpoint of point 2 and point 3, and the midpoint of point 2 and point 1, at a depth one level lower</a:t>
            </a:r>
          </a:p>
          <a:p>
            <a:pPr lvl="1"/>
            <a:r>
              <a:rPr lang="en-US" dirty="0"/>
              <a:t>Make a </a:t>
            </a:r>
            <a:r>
              <a:rPr lang="en-US" dirty="0" err="1"/>
              <a:t>Sierpinski</a:t>
            </a:r>
            <a:r>
              <a:rPr lang="en-US" dirty="0"/>
              <a:t> triangle at point 3, the midpoint of point 3 and point 1, and the midpoint of point 3 and point 2, at a depth one level lower</a:t>
            </a:r>
          </a:p>
          <a:p>
            <a:pPr lvl="1"/>
            <a:endParaRPr lang="en-US" dirty="0"/>
          </a:p>
          <a:p>
            <a:pPr lvl="1"/>
            <a:endParaRPr lang="en-US" dirty="0"/>
          </a:p>
        </p:txBody>
      </p:sp>
    </p:spTree>
    <p:extLst>
      <p:ext uri="{BB962C8B-B14F-4D97-AF65-F5344CB8AC3E}">
        <p14:creationId xmlns:p14="http://schemas.microsoft.com/office/powerpoint/2010/main" val="177697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A7318-A695-4274-AE04-7F987706BF49}"/>
              </a:ext>
            </a:extLst>
          </p:cNvPr>
          <p:cNvSpPr>
            <a:spLocks noGrp="1"/>
          </p:cNvSpPr>
          <p:nvPr>
            <p:ph type="title"/>
          </p:nvPr>
        </p:nvSpPr>
        <p:spPr/>
        <p:txBody>
          <a:bodyPr/>
          <a:lstStyle/>
          <a:p>
            <a:r>
              <a:rPr lang="en-US" dirty="0" err="1"/>
              <a:t>Sierpinski</a:t>
            </a:r>
            <a:r>
              <a:rPr lang="en-US" dirty="0"/>
              <a:t> function</a:t>
            </a:r>
          </a:p>
        </p:txBody>
      </p:sp>
      <p:sp>
        <p:nvSpPr>
          <p:cNvPr id="3" name="Content Placeholder 2">
            <a:extLst>
              <a:ext uri="{FF2B5EF4-FFF2-40B4-BE49-F238E27FC236}">
                <a16:creationId xmlns:a16="http://schemas.microsoft.com/office/drawing/2014/main" id="{6CC1E84B-0F6F-4BF4-9CD5-1DDCDC890009}"/>
              </a:ext>
            </a:extLst>
          </p:cNvPr>
          <p:cNvSpPr>
            <a:spLocks noGrp="1"/>
          </p:cNvSpPr>
          <p:nvPr>
            <p:ph idx="1"/>
          </p:nvPr>
        </p:nvSpPr>
        <p:spPr>
          <a:xfrm>
            <a:off x="609600" y="1775192"/>
            <a:ext cx="10972800" cy="4168407"/>
          </a:xfrm>
        </p:spPr>
        <p:txBody>
          <a:bodyPr>
            <a:normAutofit lnSpcReduction="10000"/>
          </a:bodyPr>
          <a:lstStyle/>
          <a:p>
            <a:r>
              <a:rPr lang="en-US" dirty="0"/>
              <a:t>Here is that function implemented in Python:</a:t>
            </a:r>
          </a:p>
          <a:p>
            <a:endParaRPr lang="en-US" dirty="0"/>
          </a:p>
          <a:p>
            <a:endParaRPr lang="en-US" dirty="0"/>
          </a:p>
          <a:p>
            <a:endParaRPr lang="en-US" dirty="0"/>
          </a:p>
          <a:p>
            <a:endParaRPr lang="en-US" dirty="0"/>
          </a:p>
          <a:p>
            <a:endParaRPr lang="en-US" dirty="0"/>
          </a:p>
          <a:p>
            <a:endParaRPr lang="en-US" dirty="0"/>
          </a:p>
          <a:p>
            <a:r>
              <a:rPr lang="en-US" dirty="0"/>
              <a:t>A nice looking call that covers most of the turtle drawing space is:</a:t>
            </a:r>
          </a:p>
          <a:p>
            <a:endParaRPr lang="en-US" dirty="0"/>
          </a:p>
          <a:p>
            <a:endParaRPr lang="en-US" dirty="0"/>
          </a:p>
          <a:p>
            <a:endParaRPr lang="en-US" dirty="0"/>
          </a:p>
          <a:p>
            <a:endParaRPr lang="en-US" dirty="0"/>
          </a:p>
          <a:p>
            <a:endParaRPr lang="en-US" dirty="0"/>
          </a:p>
        </p:txBody>
      </p:sp>
      <p:sp>
        <p:nvSpPr>
          <p:cNvPr id="4" name="Content Placeholder 2">
            <a:extLst>
              <a:ext uri="{FF2B5EF4-FFF2-40B4-BE49-F238E27FC236}">
                <a16:creationId xmlns:a16="http://schemas.microsoft.com/office/drawing/2014/main" id="{CC3AC533-3885-4B1A-A35F-EA82F28C9430}"/>
              </a:ext>
            </a:extLst>
          </p:cNvPr>
          <p:cNvSpPr txBox="1">
            <a:spLocks/>
          </p:cNvSpPr>
          <p:nvPr/>
        </p:nvSpPr>
        <p:spPr>
          <a:xfrm>
            <a:off x="609600" y="2362200"/>
            <a:ext cx="10972800" cy="2438400"/>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vert="horz" lIns="54864" tIns="91440" rtlCol="0" anchor="ctr">
            <a:normAutofit fontScale="70000" lnSpcReduction="20000"/>
          </a:bodyPr>
          <a:lstStyle/>
          <a:p>
            <a:pPr marL="438912" indent="-320040">
              <a:buClr>
                <a:schemeClr val="accent1"/>
              </a:buClr>
              <a:buSzPct val="80000"/>
              <a:defRPr/>
            </a:pPr>
            <a:r>
              <a:rPr lang="en-US" sz="2800" b="1" dirty="0">
                <a:solidFill>
                  <a:schemeClr val="accent6"/>
                </a:solidFill>
                <a:latin typeface="Courier New" pitchFamily="49" charset="0"/>
                <a:cs typeface="Courier New" pitchFamily="49" charset="0"/>
              </a:rPr>
              <a:t>def </a:t>
            </a:r>
            <a:r>
              <a:rPr lang="en-US" sz="2800" b="1" dirty="0" err="1">
                <a:solidFill>
                  <a:schemeClr val="tx1"/>
                </a:solidFill>
                <a:latin typeface="Courier New" pitchFamily="49" charset="0"/>
                <a:cs typeface="Courier New" pitchFamily="49" charset="0"/>
              </a:rPr>
              <a:t>sierpinski</a:t>
            </a:r>
            <a:r>
              <a:rPr lang="en-US" sz="2800" b="1" dirty="0">
                <a:solidFill>
                  <a:schemeClr val="tx1"/>
                </a:solidFill>
                <a:latin typeface="Courier New" pitchFamily="49" charset="0"/>
                <a:cs typeface="Courier New" pitchFamily="49" charset="0"/>
              </a:rPr>
              <a:t>(</a:t>
            </a:r>
            <a:r>
              <a:rPr lang="en-US" sz="2800" b="1" dirty="0" err="1">
                <a:solidFill>
                  <a:schemeClr val="tx1"/>
                </a:solidFill>
                <a:latin typeface="Courier New" pitchFamily="49" charset="0"/>
                <a:cs typeface="Courier New" pitchFamily="49" charset="0"/>
              </a:rPr>
              <a:t>yertle</a:t>
            </a:r>
            <a:r>
              <a:rPr lang="en-US" sz="2800" b="1" dirty="0">
                <a:solidFill>
                  <a:schemeClr val="tx1"/>
                </a:solidFill>
                <a:latin typeface="Courier New" pitchFamily="49" charset="0"/>
                <a:cs typeface="Courier New" pitchFamily="49" charset="0"/>
              </a:rPr>
              <a:t>, p1, p2, p3, depth):</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a:solidFill>
                  <a:schemeClr val="accent6"/>
                </a:solidFill>
                <a:latin typeface="Courier New" pitchFamily="49" charset="0"/>
                <a:cs typeface="Courier New" pitchFamily="49" charset="0"/>
              </a:rPr>
              <a:t>if</a:t>
            </a:r>
            <a:r>
              <a:rPr lang="en-US" sz="2800" b="1" dirty="0">
                <a:solidFill>
                  <a:schemeClr val="tx1"/>
                </a:solidFill>
                <a:latin typeface="Courier New" pitchFamily="49" charset="0"/>
                <a:cs typeface="Courier New" pitchFamily="49" charset="0"/>
              </a:rPr>
              <a:t> depth &gt; 0:</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sierpinski</a:t>
            </a:r>
            <a:r>
              <a:rPr lang="en-US" sz="2800" b="1" dirty="0">
                <a:solidFill>
                  <a:schemeClr val="tx1"/>
                </a:solidFill>
                <a:latin typeface="Courier New" pitchFamily="49" charset="0"/>
                <a:cs typeface="Courier New" pitchFamily="49" charset="0"/>
              </a:rPr>
              <a:t>(</a:t>
            </a:r>
            <a:r>
              <a:rPr lang="en-US" sz="2800" b="1" dirty="0" err="1">
                <a:solidFill>
                  <a:schemeClr val="tx1"/>
                </a:solidFill>
                <a:latin typeface="Courier New" pitchFamily="49" charset="0"/>
                <a:cs typeface="Courier New" pitchFamily="49" charset="0"/>
              </a:rPr>
              <a:t>yertle</a:t>
            </a:r>
            <a:r>
              <a:rPr lang="en-US" sz="2800" b="1" dirty="0">
                <a:solidFill>
                  <a:schemeClr val="tx1"/>
                </a:solidFill>
                <a:latin typeface="Courier New" pitchFamily="49" charset="0"/>
                <a:cs typeface="Courier New" pitchFamily="49" charset="0"/>
              </a:rPr>
              <a:t>, p1, mid (p1, p2), mid(p1, p3), depth - 1)</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sierpinski</a:t>
            </a:r>
            <a:r>
              <a:rPr lang="en-US" sz="2800" b="1" dirty="0">
                <a:solidFill>
                  <a:schemeClr val="tx1"/>
                </a:solidFill>
                <a:latin typeface="Courier New" pitchFamily="49" charset="0"/>
                <a:cs typeface="Courier New" pitchFamily="49" charset="0"/>
              </a:rPr>
              <a:t>(</a:t>
            </a:r>
            <a:r>
              <a:rPr lang="en-US" sz="2800" b="1" dirty="0" err="1">
                <a:solidFill>
                  <a:schemeClr val="tx1"/>
                </a:solidFill>
                <a:latin typeface="Courier New" pitchFamily="49" charset="0"/>
                <a:cs typeface="Courier New" pitchFamily="49" charset="0"/>
              </a:rPr>
              <a:t>yertle</a:t>
            </a:r>
            <a:r>
              <a:rPr lang="en-US" sz="2800" b="1" dirty="0">
                <a:solidFill>
                  <a:schemeClr val="tx1"/>
                </a:solidFill>
                <a:latin typeface="Courier New" pitchFamily="49" charset="0"/>
                <a:cs typeface="Courier New" pitchFamily="49" charset="0"/>
              </a:rPr>
              <a:t>, p2, mid(p2, p3), mid(p2, p1), depth - 1)</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sierpinski</a:t>
            </a:r>
            <a:r>
              <a:rPr lang="en-US" sz="2800" b="1" dirty="0">
                <a:solidFill>
                  <a:schemeClr val="tx1"/>
                </a:solidFill>
                <a:latin typeface="Courier New" pitchFamily="49" charset="0"/>
                <a:cs typeface="Courier New" pitchFamily="49" charset="0"/>
              </a:rPr>
              <a:t>(</a:t>
            </a:r>
            <a:r>
              <a:rPr lang="en-US" sz="2800" b="1" dirty="0" err="1">
                <a:solidFill>
                  <a:schemeClr val="tx1"/>
                </a:solidFill>
                <a:latin typeface="Courier New" pitchFamily="49" charset="0"/>
                <a:cs typeface="Courier New" pitchFamily="49" charset="0"/>
              </a:rPr>
              <a:t>yertle</a:t>
            </a:r>
            <a:r>
              <a:rPr lang="en-US" sz="2800" b="1" dirty="0">
                <a:solidFill>
                  <a:schemeClr val="tx1"/>
                </a:solidFill>
                <a:latin typeface="Courier New" pitchFamily="49" charset="0"/>
                <a:cs typeface="Courier New" pitchFamily="49" charset="0"/>
              </a:rPr>
              <a:t>, p3, mid(p3, p1), mid(p3, p2), depth - 1)</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a:solidFill>
                  <a:schemeClr val="accent6"/>
                </a:solidFill>
                <a:latin typeface="Courier New" pitchFamily="49" charset="0"/>
                <a:cs typeface="Courier New" pitchFamily="49" charset="0"/>
              </a:rPr>
              <a:t>else</a:t>
            </a:r>
            <a:r>
              <a:rPr lang="en-US" sz="28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drawTriangle</a:t>
            </a:r>
            <a:r>
              <a:rPr lang="en-US" sz="2800" b="1" dirty="0">
                <a:solidFill>
                  <a:schemeClr val="tx1"/>
                </a:solidFill>
                <a:latin typeface="Courier New" pitchFamily="49" charset="0"/>
                <a:cs typeface="Courier New" pitchFamily="49" charset="0"/>
              </a:rPr>
              <a:t>(</a:t>
            </a:r>
            <a:r>
              <a:rPr lang="en-US" sz="2800" b="1" dirty="0" err="1">
                <a:solidFill>
                  <a:schemeClr val="tx1"/>
                </a:solidFill>
                <a:latin typeface="Courier New" pitchFamily="49" charset="0"/>
                <a:cs typeface="Courier New" pitchFamily="49" charset="0"/>
              </a:rPr>
              <a:t>yertle</a:t>
            </a:r>
            <a:r>
              <a:rPr lang="en-US" sz="2800" b="1" dirty="0">
                <a:solidFill>
                  <a:schemeClr val="tx1"/>
                </a:solidFill>
                <a:latin typeface="Courier New" pitchFamily="49" charset="0"/>
                <a:cs typeface="Courier New" pitchFamily="49" charset="0"/>
              </a:rPr>
              <a:t>, p1, p2, p3)</a:t>
            </a:r>
          </a:p>
        </p:txBody>
      </p:sp>
      <p:sp>
        <p:nvSpPr>
          <p:cNvPr id="5" name="Content Placeholder 2">
            <a:extLst>
              <a:ext uri="{FF2B5EF4-FFF2-40B4-BE49-F238E27FC236}">
                <a16:creationId xmlns:a16="http://schemas.microsoft.com/office/drawing/2014/main" id="{66953B2A-70DA-4055-80A5-A8E352BD081B}"/>
              </a:ext>
            </a:extLst>
          </p:cNvPr>
          <p:cNvSpPr txBox="1">
            <a:spLocks/>
          </p:cNvSpPr>
          <p:nvPr/>
        </p:nvSpPr>
        <p:spPr>
          <a:xfrm>
            <a:off x="609600" y="5867400"/>
            <a:ext cx="10972800" cy="685800"/>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10000"/>
          </a:bodyPr>
          <a:lstStyle/>
          <a:p>
            <a:pPr marL="438912" indent="-320040">
              <a:buClr>
                <a:schemeClr val="accent1"/>
              </a:buClr>
              <a:buSzPct val="80000"/>
              <a:defRPr/>
            </a:pPr>
            <a:r>
              <a:rPr lang="en-US" sz="2800" b="1" dirty="0" err="1">
                <a:solidFill>
                  <a:schemeClr val="tx1"/>
                </a:solidFill>
                <a:latin typeface="Courier New" pitchFamily="49" charset="0"/>
                <a:cs typeface="Courier New" pitchFamily="49" charset="0"/>
              </a:rPr>
              <a:t>sierpinski</a:t>
            </a:r>
            <a:r>
              <a:rPr lang="en-US" sz="2800" b="1" dirty="0">
                <a:solidFill>
                  <a:schemeClr val="tx1"/>
                </a:solidFill>
                <a:latin typeface="Courier New" pitchFamily="49" charset="0"/>
                <a:cs typeface="Courier New" pitchFamily="49" charset="0"/>
              </a:rPr>
              <a:t>(</a:t>
            </a:r>
            <a:r>
              <a:rPr lang="en-US" sz="2800" b="1" dirty="0" err="1">
                <a:solidFill>
                  <a:schemeClr val="tx1"/>
                </a:solidFill>
                <a:latin typeface="Courier New" pitchFamily="49" charset="0"/>
                <a:cs typeface="Courier New" pitchFamily="49" charset="0"/>
              </a:rPr>
              <a:t>yertle</a:t>
            </a:r>
            <a:r>
              <a:rPr lang="en-US" sz="2800" b="1" dirty="0">
                <a:solidFill>
                  <a:schemeClr val="tx1"/>
                </a:solidFill>
                <a:latin typeface="Courier New" pitchFamily="49" charset="0"/>
                <a:cs typeface="Courier New" pitchFamily="49" charset="0"/>
              </a:rPr>
              <a:t>, [-225, -250], [225, -250], [0, 225], 5)</a:t>
            </a:r>
          </a:p>
        </p:txBody>
      </p:sp>
    </p:spTree>
    <p:extLst>
      <p:ext uri="{BB962C8B-B14F-4D97-AF65-F5344CB8AC3E}">
        <p14:creationId xmlns:p14="http://schemas.microsoft.com/office/powerpoint/2010/main" val="141543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F0868-D2CD-4A00-B411-88727FA40754}"/>
              </a:ext>
            </a:extLst>
          </p:cNvPr>
          <p:cNvSpPr>
            <a:spLocks noGrp="1"/>
          </p:cNvSpPr>
          <p:nvPr>
            <p:ph type="title"/>
          </p:nvPr>
        </p:nvSpPr>
        <p:spPr/>
        <p:txBody>
          <a:bodyPr/>
          <a:lstStyle/>
          <a:p>
            <a:r>
              <a:rPr lang="en-US" dirty="0"/>
              <a:t>Quiz</a:t>
            </a:r>
          </a:p>
        </p:txBody>
      </p:sp>
      <p:sp>
        <p:nvSpPr>
          <p:cNvPr id="3" name="Text Placeholder 2">
            <a:extLst>
              <a:ext uri="{FF2B5EF4-FFF2-40B4-BE49-F238E27FC236}">
                <a16:creationId xmlns:a16="http://schemas.microsoft.com/office/drawing/2014/main" id="{5AEBFC8D-DBF4-4111-9064-014F2A7F2C1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77452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6495F-59EC-4FD9-AAAA-E0617F5DB8C6}"/>
              </a:ext>
            </a:extLst>
          </p:cNvPr>
          <p:cNvSpPr>
            <a:spLocks noGrp="1"/>
          </p:cNvSpPr>
          <p:nvPr>
            <p:ph type="title"/>
          </p:nvPr>
        </p:nvSpPr>
        <p:spPr/>
        <p:txBody>
          <a:bodyPr/>
          <a:lstStyle/>
          <a:p>
            <a:r>
              <a:rPr lang="en-US"/>
              <a:t>Work Time</a:t>
            </a:r>
          </a:p>
        </p:txBody>
      </p:sp>
      <p:sp>
        <p:nvSpPr>
          <p:cNvPr id="3" name="Text Placeholder 2">
            <a:extLst>
              <a:ext uri="{FF2B5EF4-FFF2-40B4-BE49-F238E27FC236}">
                <a16:creationId xmlns:a16="http://schemas.microsoft.com/office/drawing/2014/main" id="{B1805E58-949E-4946-B39E-908922060D6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76819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Objects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lstStyle/>
          <a:p>
            <a:r>
              <a:rPr lang="en-US" dirty="0"/>
              <a:t>Reader 10.1 through 10.5</a:t>
            </a:r>
          </a:p>
          <a:p>
            <a:r>
              <a:rPr lang="en-US" b="1" dirty="0"/>
              <a:t>Work on Assignment 8!</a:t>
            </a:r>
          </a:p>
          <a:p>
            <a:pPr lvl="1"/>
            <a:r>
              <a:rPr lang="en-US" b="1" dirty="0"/>
              <a:t>It's hard.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Recursion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normAutofit/>
          </a:bodyPr>
          <a:lstStyle/>
          <a:p>
            <a:endParaRPr lang="en-US" dirty="0"/>
          </a:p>
        </p:txBody>
      </p:sp>
      <p:sp>
        <p:nvSpPr>
          <p:cNvPr id="2" name="Title 1"/>
          <p:cNvSpPr>
            <a:spLocks noGrp="1"/>
          </p:cNvSpPr>
          <p:nvPr>
            <p:ph type="title"/>
          </p:nvPr>
        </p:nvSpPr>
        <p:spPr/>
        <p:txBody>
          <a:bodyPr/>
          <a:lstStyle/>
          <a:p>
            <a:r>
              <a:rPr lang="en-US" dirty="0"/>
              <a:t>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48D9D-89DD-484B-A297-5A54B45F6EE1}"/>
              </a:ext>
            </a:extLst>
          </p:cNvPr>
          <p:cNvSpPr>
            <a:spLocks noGrp="1"/>
          </p:cNvSpPr>
          <p:nvPr>
            <p:ph type="title"/>
          </p:nvPr>
        </p:nvSpPr>
        <p:spPr/>
        <p:txBody>
          <a:bodyPr/>
          <a:lstStyle/>
          <a:p>
            <a:r>
              <a:rPr lang="en-US" dirty="0"/>
              <a:t>Assignment 8</a:t>
            </a:r>
          </a:p>
        </p:txBody>
      </p:sp>
      <p:sp>
        <p:nvSpPr>
          <p:cNvPr id="3" name="Text Placeholder 2">
            <a:extLst>
              <a:ext uri="{FF2B5EF4-FFF2-40B4-BE49-F238E27FC236}">
                <a16:creationId xmlns:a16="http://schemas.microsoft.com/office/drawing/2014/main" id="{5E2B76FD-1220-4E99-9053-D0B578F36B7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14369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A90A0-13DF-43F1-AC2D-474EF676AA1C}"/>
              </a:ext>
            </a:extLst>
          </p:cNvPr>
          <p:cNvSpPr>
            <a:spLocks noGrp="1"/>
          </p:cNvSpPr>
          <p:nvPr>
            <p:ph type="title"/>
          </p:nvPr>
        </p:nvSpPr>
        <p:spPr/>
        <p:txBody>
          <a:bodyPr/>
          <a:lstStyle/>
          <a:p>
            <a:r>
              <a:rPr lang="en-US" dirty="0"/>
              <a:t>Exam 2 Post Mortem</a:t>
            </a:r>
          </a:p>
        </p:txBody>
      </p:sp>
      <p:sp>
        <p:nvSpPr>
          <p:cNvPr id="3" name="Text Placeholder 2">
            <a:extLst>
              <a:ext uri="{FF2B5EF4-FFF2-40B4-BE49-F238E27FC236}">
                <a16:creationId xmlns:a16="http://schemas.microsoft.com/office/drawing/2014/main" id="{D1C240CB-3609-457B-B38A-472C3D1BFE5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01414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rmAutofit/>
          </a:bodyPr>
          <a:lstStyle/>
          <a:p>
            <a:r>
              <a:rPr lang="en-US" sz="2800" dirty="0"/>
              <a:t>To understand recursion, you must first understand recursion.</a:t>
            </a:r>
          </a:p>
        </p:txBody>
      </p:sp>
      <p:sp>
        <p:nvSpPr>
          <p:cNvPr id="4" name="Title 3"/>
          <p:cNvSpPr>
            <a:spLocks noGrp="1"/>
          </p:cNvSpPr>
          <p:nvPr>
            <p:ph type="title"/>
          </p:nvPr>
        </p:nvSpPr>
        <p:spPr/>
        <p:txBody>
          <a:bodyPr/>
          <a:lstStyle/>
          <a:p>
            <a:r>
              <a:rPr lang="en-US" dirty="0"/>
              <a:t>Recursion</a:t>
            </a:r>
          </a:p>
        </p:txBody>
      </p:sp>
    </p:spTree>
    <p:extLst>
      <p:ext uri="{BB962C8B-B14F-4D97-AF65-F5344CB8AC3E}">
        <p14:creationId xmlns:p14="http://schemas.microsoft.com/office/powerpoint/2010/main" val="272553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Recursion</a:t>
            </a:r>
          </a:p>
        </p:txBody>
      </p:sp>
      <p:sp>
        <p:nvSpPr>
          <p:cNvPr id="3" name="Content Placeholder 2"/>
          <p:cNvSpPr>
            <a:spLocks noGrp="1"/>
          </p:cNvSpPr>
          <p:nvPr>
            <p:ph idx="1"/>
          </p:nvPr>
        </p:nvSpPr>
        <p:spPr/>
        <p:txBody>
          <a:bodyPr>
            <a:normAutofit/>
          </a:bodyPr>
          <a:lstStyle/>
          <a:p>
            <a:pPr>
              <a:buNone/>
            </a:pPr>
            <a:r>
              <a:rPr lang="en-US" dirty="0"/>
              <a:t>Two parts:</a:t>
            </a:r>
          </a:p>
          <a:p>
            <a:r>
              <a:rPr lang="en-US" dirty="0"/>
              <a:t>Base case(s)</a:t>
            </a:r>
          </a:p>
          <a:p>
            <a:pPr lvl="1"/>
            <a:r>
              <a:rPr lang="en-US" dirty="0"/>
              <a:t>Tells recursion when to stop</a:t>
            </a:r>
          </a:p>
          <a:p>
            <a:pPr lvl="1"/>
            <a:r>
              <a:rPr lang="en-US" dirty="0"/>
              <a:t>For factorial, </a:t>
            </a:r>
            <a:r>
              <a:rPr lang="en-US" b="1" i="1" dirty="0"/>
              <a:t>n</a:t>
            </a:r>
            <a:r>
              <a:rPr lang="en-US" dirty="0"/>
              <a:t> = 1 or </a:t>
            </a:r>
            <a:r>
              <a:rPr lang="en-US" b="1" i="1" dirty="0"/>
              <a:t>n</a:t>
            </a:r>
            <a:r>
              <a:rPr lang="en-US" dirty="0"/>
              <a:t> = 0 are examples of base cases</a:t>
            </a:r>
          </a:p>
          <a:p>
            <a:r>
              <a:rPr lang="en-US" dirty="0"/>
              <a:t>Recursive case(s)</a:t>
            </a:r>
          </a:p>
          <a:p>
            <a:pPr lvl="1"/>
            <a:r>
              <a:rPr lang="en-US" dirty="0"/>
              <a:t>Allows recursion to progress</a:t>
            </a:r>
          </a:p>
          <a:p>
            <a:pPr lvl="1"/>
            <a:r>
              <a:rPr lang="en-US" dirty="0"/>
              <a:t>"Leap of faith"</a:t>
            </a:r>
          </a:p>
          <a:p>
            <a:pPr lvl="1"/>
            <a:r>
              <a:rPr lang="en-US" dirty="0"/>
              <a:t>For factorial, </a:t>
            </a:r>
            <a:r>
              <a:rPr lang="en-US" b="1" i="1" dirty="0"/>
              <a:t>n</a:t>
            </a:r>
            <a:r>
              <a:rPr lang="en-US" dirty="0"/>
              <a:t> &gt; 1 is the recursive case</a:t>
            </a:r>
          </a:p>
        </p:txBody>
      </p:sp>
    </p:spTree>
    <p:extLst>
      <p:ext uri="{BB962C8B-B14F-4D97-AF65-F5344CB8AC3E}">
        <p14:creationId xmlns:p14="http://schemas.microsoft.com/office/powerpoint/2010/main" val="91808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55BD-1B56-478C-AF68-06AE0D3570C2}"/>
              </a:ext>
            </a:extLst>
          </p:cNvPr>
          <p:cNvSpPr>
            <a:spLocks noGrp="1"/>
          </p:cNvSpPr>
          <p:nvPr>
            <p:ph type="title"/>
          </p:nvPr>
        </p:nvSpPr>
        <p:spPr/>
        <p:txBody>
          <a:bodyPr/>
          <a:lstStyle/>
          <a:p>
            <a:r>
              <a:rPr lang="en-US" dirty="0"/>
              <a:t>Complex shapes</a:t>
            </a:r>
          </a:p>
        </p:txBody>
      </p:sp>
      <p:sp>
        <p:nvSpPr>
          <p:cNvPr id="3" name="Content Placeholder 2">
            <a:extLst>
              <a:ext uri="{FF2B5EF4-FFF2-40B4-BE49-F238E27FC236}">
                <a16:creationId xmlns:a16="http://schemas.microsoft.com/office/drawing/2014/main" id="{096C4E63-B5C7-4BB6-BA56-6F4D6A8ED6E4}"/>
              </a:ext>
            </a:extLst>
          </p:cNvPr>
          <p:cNvSpPr>
            <a:spLocks noGrp="1"/>
          </p:cNvSpPr>
          <p:nvPr>
            <p:ph idx="1"/>
          </p:nvPr>
        </p:nvSpPr>
        <p:spPr/>
        <p:txBody>
          <a:bodyPr/>
          <a:lstStyle/>
          <a:p>
            <a:r>
              <a:rPr lang="en-US" dirty="0"/>
              <a:t>Many natural things have recursive shapes:</a:t>
            </a:r>
          </a:p>
          <a:p>
            <a:pPr lvl="1"/>
            <a:r>
              <a:rPr lang="en-US" dirty="0"/>
              <a:t>Trees</a:t>
            </a:r>
          </a:p>
          <a:p>
            <a:pPr lvl="1"/>
            <a:r>
              <a:rPr lang="en-US" dirty="0"/>
              <a:t>Spiral shells</a:t>
            </a:r>
          </a:p>
          <a:p>
            <a:pPr lvl="1"/>
            <a:r>
              <a:rPr lang="en-US" dirty="0"/>
              <a:t>Blood vessels</a:t>
            </a:r>
          </a:p>
          <a:p>
            <a:pPr lvl="1"/>
            <a:r>
              <a:rPr lang="en-US" dirty="0"/>
              <a:t>Mountains</a:t>
            </a:r>
          </a:p>
          <a:p>
            <a:pPr lvl="1"/>
            <a:r>
              <a:rPr lang="en-US" dirty="0"/>
              <a:t>Snowflakes</a:t>
            </a:r>
          </a:p>
          <a:p>
            <a:r>
              <a:rPr lang="en-US" dirty="0"/>
              <a:t>Using recursion, we can draw some complex, organic-looking shapes with only a little code</a:t>
            </a:r>
          </a:p>
        </p:txBody>
      </p:sp>
    </p:spTree>
    <p:extLst>
      <p:ext uri="{BB962C8B-B14F-4D97-AF65-F5344CB8AC3E}">
        <p14:creationId xmlns:p14="http://schemas.microsoft.com/office/powerpoint/2010/main" val="240324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574C4-C9FD-4A3C-B96C-950515613209}"/>
              </a:ext>
            </a:extLst>
          </p:cNvPr>
          <p:cNvSpPr>
            <a:spLocks noGrp="1"/>
          </p:cNvSpPr>
          <p:nvPr>
            <p:ph type="title"/>
          </p:nvPr>
        </p:nvSpPr>
        <p:spPr/>
        <p:txBody>
          <a:bodyPr/>
          <a:lstStyle/>
          <a:p>
            <a:r>
              <a:rPr lang="en-US" dirty="0"/>
              <a:t>Drawing a triangle</a:t>
            </a:r>
          </a:p>
        </p:txBody>
      </p:sp>
      <p:sp>
        <p:nvSpPr>
          <p:cNvPr id="3" name="Content Placeholder 2">
            <a:extLst>
              <a:ext uri="{FF2B5EF4-FFF2-40B4-BE49-F238E27FC236}">
                <a16:creationId xmlns:a16="http://schemas.microsoft.com/office/drawing/2014/main" id="{C7BE58B9-02D1-4A28-BFAD-F155BA2F6AF2}"/>
              </a:ext>
            </a:extLst>
          </p:cNvPr>
          <p:cNvSpPr>
            <a:spLocks noGrp="1"/>
          </p:cNvSpPr>
          <p:nvPr>
            <p:ph idx="1"/>
          </p:nvPr>
        </p:nvSpPr>
        <p:spPr/>
        <p:txBody>
          <a:bodyPr>
            <a:normAutofit/>
          </a:bodyPr>
          <a:lstStyle/>
          <a:p>
            <a:r>
              <a:rPr lang="en-US" dirty="0"/>
              <a:t>The following function draws a triangle, using the three points (which are given as lists that contain two elements each: an </a:t>
            </a:r>
            <a:r>
              <a:rPr lang="en-US" i="1" dirty="0"/>
              <a:t>x</a:t>
            </a:r>
            <a:r>
              <a:rPr lang="en-US" dirty="0"/>
              <a:t> and a </a:t>
            </a:r>
            <a:r>
              <a:rPr lang="en-US" i="1" dirty="0"/>
              <a:t>y</a:t>
            </a:r>
            <a:r>
              <a:rPr lang="en-US" dirty="0"/>
              <a:t> value)</a:t>
            </a:r>
            <a:endParaRPr lang="en-US" b="1" dirty="0">
              <a:latin typeface="Courier New" panose="02070309020205020404" pitchFamily="49" charset="0"/>
              <a:cs typeface="Courier New" panose="02070309020205020404" pitchFamily="49" charset="0"/>
            </a:endParaRPr>
          </a:p>
          <a:p>
            <a:endParaRPr lang="en-US" dirty="0"/>
          </a:p>
          <a:p>
            <a:endParaRPr lang="en-US" dirty="0"/>
          </a:p>
          <a:p>
            <a:endParaRPr lang="en-US" dirty="0"/>
          </a:p>
          <a:p>
            <a:endParaRPr lang="en-US" dirty="0"/>
          </a:p>
          <a:p>
            <a:endParaRPr lang="en-US" dirty="0"/>
          </a:p>
          <a:p>
            <a:endParaRPr lang="en-US" dirty="0"/>
          </a:p>
        </p:txBody>
      </p:sp>
      <p:sp>
        <p:nvSpPr>
          <p:cNvPr id="4" name="Content Placeholder 2">
            <a:extLst>
              <a:ext uri="{FF2B5EF4-FFF2-40B4-BE49-F238E27FC236}">
                <a16:creationId xmlns:a16="http://schemas.microsoft.com/office/drawing/2014/main" id="{10BDC9E0-B80F-4A93-89E0-C8A116207DBB}"/>
              </a:ext>
            </a:extLst>
          </p:cNvPr>
          <p:cNvSpPr txBox="1">
            <a:spLocks/>
          </p:cNvSpPr>
          <p:nvPr/>
        </p:nvSpPr>
        <p:spPr>
          <a:xfrm>
            <a:off x="609600" y="3505200"/>
            <a:ext cx="10972800" cy="2971800"/>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vert="horz" lIns="54864" tIns="91440" rtlCol="0" anchor="ctr">
            <a:normAutofit lnSpcReduction="10000"/>
          </a:bodyPr>
          <a:lstStyle/>
          <a:p>
            <a:pPr marL="438912" indent="-320040">
              <a:buClr>
                <a:schemeClr val="accent1"/>
              </a:buClr>
              <a:buSzPct val="80000"/>
              <a:defRPr/>
            </a:pPr>
            <a:r>
              <a:rPr lang="en-US" sz="2800" b="1" dirty="0">
                <a:solidFill>
                  <a:schemeClr val="accent6"/>
                </a:solidFill>
                <a:latin typeface="Courier New" pitchFamily="49" charset="0"/>
                <a:cs typeface="Courier New" pitchFamily="49" charset="0"/>
              </a:rPr>
              <a:t>def </a:t>
            </a:r>
            <a:r>
              <a:rPr lang="en-US" sz="2800" b="1" dirty="0" err="1">
                <a:solidFill>
                  <a:schemeClr val="tx1"/>
                </a:solidFill>
                <a:latin typeface="Courier New" pitchFamily="49" charset="0"/>
                <a:cs typeface="Courier New" pitchFamily="49" charset="0"/>
              </a:rPr>
              <a:t>drawTriangle</a:t>
            </a:r>
            <a:r>
              <a:rPr lang="en-US" sz="2800" b="1" dirty="0">
                <a:solidFill>
                  <a:schemeClr val="tx1"/>
                </a:solidFill>
                <a:latin typeface="Courier New" pitchFamily="49" charset="0"/>
                <a:cs typeface="Courier New" pitchFamily="49" charset="0"/>
              </a:rPr>
              <a:t>(</a:t>
            </a:r>
            <a:r>
              <a:rPr lang="en-US" sz="2800" b="1" dirty="0" err="1">
                <a:solidFill>
                  <a:schemeClr val="tx1"/>
                </a:solidFill>
                <a:latin typeface="Courier New" pitchFamily="49" charset="0"/>
                <a:cs typeface="Courier New" pitchFamily="49" charset="0"/>
              </a:rPr>
              <a:t>yertle</a:t>
            </a:r>
            <a:r>
              <a:rPr lang="en-US" sz="2800" b="1" dirty="0">
                <a:solidFill>
                  <a:schemeClr val="tx1"/>
                </a:solidFill>
                <a:latin typeface="Courier New" pitchFamily="49" charset="0"/>
                <a:cs typeface="Courier New" pitchFamily="49" charset="0"/>
              </a:rPr>
              <a:t>, p1, p2, p3):</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yertle.up</a:t>
            </a:r>
            <a:r>
              <a:rPr lang="en-US" sz="28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yertle.goto</a:t>
            </a:r>
            <a:r>
              <a:rPr lang="en-US" sz="2800" b="1" dirty="0">
                <a:solidFill>
                  <a:schemeClr val="tx1"/>
                </a:solidFill>
                <a:latin typeface="Courier New" pitchFamily="49" charset="0"/>
                <a:cs typeface="Courier New" pitchFamily="49" charset="0"/>
              </a:rPr>
              <a:t>(p1)</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yertle.down</a:t>
            </a:r>
            <a:r>
              <a:rPr lang="en-US" sz="2800" b="1" dirty="0">
                <a:solidFill>
                  <a:schemeClr val="tx1"/>
                </a:solidFill>
                <a:latin typeface="Courier New" pitchFamily="49" charset="0"/>
                <a:cs typeface="Courier New" pitchFamily="49" charset="0"/>
              </a:rPr>
              <a:t>()</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yertle.goto</a:t>
            </a:r>
            <a:r>
              <a:rPr lang="en-US" sz="2800" b="1" dirty="0">
                <a:solidFill>
                  <a:schemeClr val="tx1"/>
                </a:solidFill>
                <a:latin typeface="Courier New" pitchFamily="49" charset="0"/>
                <a:cs typeface="Courier New" pitchFamily="49" charset="0"/>
              </a:rPr>
              <a:t>(p2)</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yertle.goto</a:t>
            </a:r>
            <a:r>
              <a:rPr lang="en-US" sz="2800" b="1" dirty="0">
                <a:solidFill>
                  <a:schemeClr val="tx1"/>
                </a:solidFill>
                <a:latin typeface="Courier New" pitchFamily="49" charset="0"/>
                <a:cs typeface="Courier New" pitchFamily="49" charset="0"/>
              </a:rPr>
              <a:t>(p3)</a:t>
            </a:r>
          </a:p>
          <a:p>
            <a:pPr marL="438912" indent="-320040">
              <a:buClr>
                <a:schemeClr val="accent1"/>
              </a:buClr>
              <a:buSzPct val="80000"/>
              <a:defRPr/>
            </a:pP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yertle.goto</a:t>
            </a:r>
            <a:r>
              <a:rPr lang="en-US" sz="2800" b="1" dirty="0">
                <a:solidFill>
                  <a:schemeClr val="tx1"/>
                </a:solidFill>
                <a:latin typeface="Courier New" pitchFamily="49" charset="0"/>
                <a:cs typeface="Courier New" pitchFamily="49" charset="0"/>
              </a:rPr>
              <a:t>(p1)</a:t>
            </a:r>
          </a:p>
        </p:txBody>
      </p:sp>
    </p:spTree>
    <p:extLst>
      <p:ext uri="{BB962C8B-B14F-4D97-AF65-F5344CB8AC3E}">
        <p14:creationId xmlns:p14="http://schemas.microsoft.com/office/powerpoint/2010/main" val="41295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4160</TotalTime>
  <Words>626</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Corbel</vt:lpstr>
      <vt:lpstr>Courier New</vt:lpstr>
      <vt:lpstr>Wingdings</vt:lpstr>
      <vt:lpstr>Wingdings 2</vt:lpstr>
      <vt:lpstr>Wingdings 3</vt:lpstr>
      <vt:lpstr>Module</vt:lpstr>
      <vt:lpstr>COMP 1800</vt:lpstr>
      <vt:lpstr>Last time</vt:lpstr>
      <vt:lpstr>Questions?</vt:lpstr>
      <vt:lpstr>Assignment 8</vt:lpstr>
      <vt:lpstr>Exam 2 Post Mortem</vt:lpstr>
      <vt:lpstr>Recursion</vt:lpstr>
      <vt:lpstr>Useful Recursion</vt:lpstr>
      <vt:lpstr>Complex shapes</vt:lpstr>
      <vt:lpstr>Drawing a triangle</vt:lpstr>
      <vt:lpstr>Sierpinski triangle</vt:lpstr>
      <vt:lpstr>Steps along the way</vt:lpstr>
      <vt:lpstr>Recursion for Sierpinski</vt:lpstr>
      <vt:lpstr>Sierpinski function</vt:lpstr>
      <vt:lpstr>Quiz</vt:lpstr>
      <vt:lpstr>Work Time</vt:lpstr>
      <vt:lpstr>Upcoming</vt:lpstr>
      <vt:lpstr>Next time…</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177</dc:title>
  <dc:creator>Barry Wittman</dc:creator>
  <cp:lastModifiedBy>Wittman, Barry</cp:lastModifiedBy>
  <cp:revision>502</cp:revision>
  <dcterms:created xsi:type="dcterms:W3CDTF">2009-01-11T21:03:04Z</dcterms:created>
  <dcterms:modified xsi:type="dcterms:W3CDTF">2023-11-03T19:41:44Z</dcterms:modified>
</cp:coreProperties>
</file>